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2" r:id="rId7"/>
    <p:sldId id="289" r:id="rId8"/>
    <p:sldId id="265" r:id="rId9"/>
    <p:sldId id="264"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7" r:id="rId31"/>
    <p:sldId id="286" r:id="rId32"/>
    <p:sldId id="260" r:id="rId33"/>
    <p:sldId id="288"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4000" autoAdjust="0"/>
  </p:normalViewPr>
  <p:slideViewPr>
    <p:cSldViewPr>
      <p:cViewPr varScale="1">
        <p:scale>
          <a:sx n="107" d="100"/>
          <a:sy n="107" d="100"/>
        </p:scale>
        <p:origin x="-8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64D774-4D9E-4199-A2DE-0A3CE2C4B3A7}" type="datetimeFigureOut">
              <a:rPr lang="en-US" smtClean="0"/>
              <a:t>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64231-9141-4A21-A963-AEB4F2BD1775}" type="slidenum">
              <a:rPr lang="en-US" smtClean="0"/>
              <a:t>‹#›</a:t>
            </a:fld>
            <a:endParaRPr lang="en-US"/>
          </a:p>
        </p:txBody>
      </p:sp>
    </p:spTree>
    <p:extLst>
      <p:ext uri="{BB962C8B-B14F-4D97-AF65-F5344CB8AC3E}">
        <p14:creationId xmlns:p14="http://schemas.microsoft.com/office/powerpoint/2010/main" val="1006534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64D774-4D9E-4199-A2DE-0A3CE2C4B3A7}" type="datetimeFigureOut">
              <a:rPr lang="en-US" smtClean="0"/>
              <a:t>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64231-9141-4A21-A963-AEB4F2BD1775}" type="slidenum">
              <a:rPr lang="en-US" smtClean="0"/>
              <a:t>‹#›</a:t>
            </a:fld>
            <a:endParaRPr lang="en-US"/>
          </a:p>
        </p:txBody>
      </p:sp>
    </p:spTree>
    <p:extLst>
      <p:ext uri="{BB962C8B-B14F-4D97-AF65-F5344CB8AC3E}">
        <p14:creationId xmlns:p14="http://schemas.microsoft.com/office/powerpoint/2010/main" val="3857533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64D774-4D9E-4199-A2DE-0A3CE2C4B3A7}" type="datetimeFigureOut">
              <a:rPr lang="en-US" smtClean="0"/>
              <a:t>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64231-9141-4A21-A963-AEB4F2BD1775}" type="slidenum">
              <a:rPr lang="en-US" smtClean="0"/>
              <a:t>‹#›</a:t>
            </a:fld>
            <a:endParaRPr lang="en-US"/>
          </a:p>
        </p:txBody>
      </p:sp>
    </p:spTree>
    <p:extLst>
      <p:ext uri="{BB962C8B-B14F-4D97-AF65-F5344CB8AC3E}">
        <p14:creationId xmlns:p14="http://schemas.microsoft.com/office/powerpoint/2010/main" val="1325501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64D774-4D9E-4199-A2DE-0A3CE2C4B3A7}" type="datetimeFigureOut">
              <a:rPr lang="en-US" smtClean="0"/>
              <a:t>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64231-9141-4A21-A963-AEB4F2BD1775}" type="slidenum">
              <a:rPr lang="en-US" smtClean="0"/>
              <a:t>‹#›</a:t>
            </a:fld>
            <a:endParaRPr lang="en-US"/>
          </a:p>
        </p:txBody>
      </p:sp>
    </p:spTree>
    <p:extLst>
      <p:ext uri="{BB962C8B-B14F-4D97-AF65-F5344CB8AC3E}">
        <p14:creationId xmlns:p14="http://schemas.microsoft.com/office/powerpoint/2010/main" val="1308266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64D774-4D9E-4199-A2DE-0A3CE2C4B3A7}" type="datetimeFigureOut">
              <a:rPr lang="en-US" smtClean="0"/>
              <a:t>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64231-9141-4A21-A963-AEB4F2BD1775}" type="slidenum">
              <a:rPr lang="en-US" smtClean="0"/>
              <a:t>‹#›</a:t>
            </a:fld>
            <a:endParaRPr lang="en-US"/>
          </a:p>
        </p:txBody>
      </p:sp>
    </p:spTree>
    <p:extLst>
      <p:ext uri="{BB962C8B-B14F-4D97-AF65-F5344CB8AC3E}">
        <p14:creationId xmlns:p14="http://schemas.microsoft.com/office/powerpoint/2010/main" val="2077169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64D774-4D9E-4199-A2DE-0A3CE2C4B3A7}" type="datetimeFigureOut">
              <a:rPr lang="en-US" smtClean="0"/>
              <a:t>2/4/2013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464231-9141-4A21-A963-AEB4F2BD1775}" type="slidenum">
              <a:rPr lang="en-US" smtClean="0"/>
              <a:t>‹#›</a:t>
            </a:fld>
            <a:endParaRPr lang="en-US"/>
          </a:p>
        </p:txBody>
      </p:sp>
    </p:spTree>
    <p:extLst>
      <p:ext uri="{BB962C8B-B14F-4D97-AF65-F5344CB8AC3E}">
        <p14:creationId xmlns:p14="http://schemas.microsoft.com/office/powerpoint/2010/main" val="3316800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64D774-4D9E-4199-A2DE-0A3CE2C4B3A7}" type="datetimeFigureOut">
              <a:rPr lang="en-US" smtClean="0"/>
              <a:t>2/4/2013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464231-9141-4A21-A963-AEB4F2BD1775}" type="slidenum">
              <a:rPr lang="en-US" smtClean="0"/>
              <a:t>‹#›</a:t>
            </a:fld>
            <a:endParaRPr lang="en-US"/>
          </a:p>
        </p:txBody>
      </p:sp>
    </p:spTree>
    <p:extLst>
      <p:ext uri="{BB962C8B-B14F-4D97-AF65-F5344CB8AC3E}">
        <p14:creationId xmlns:p14="http://schemas.microsoft.com/office/powerpoint/2010/main" val="2392619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64D774-4D9E-4199-A2DE-0A3CE2C4B3A7}" type="datetimeFigureOut">
              <a:rPr lang="en-US" smtClean="0"/>
              <a:t>2/4/2013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464231-9141-4A21-A963-AEB4F2BD1775}" type="slidenum">
              <a:rPr lang="en-US" smtClean="0"/>
              <a:t>‹#›</a:t>
            </a:fld>
            <a:endParaRPr lang="en-US"/>
          </a:p>
        </p:txBody>
      </p:sp>
    </p:spTree>
    <p:extLst>
      <p:ext uri="{BB962C8B-B14F-4D97-AF65-F5344CB8AC3E}">
        <p14:creationId xmlns:p14="http://schemas.microsoft.com/office/powerpoint/2010/main" val="2123413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64D774-4D9E-4199-A2DE-0A3CE2C4B3A7}" type="datetimeFigureOut">
              <a:rPr lang="en-US" smtClean="0"/>
              <a:t>2/4/2013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464231-9141-4A21-A963-AEB4F2BD1775}" type="slidenum">
              <a:rPr lang="en-US" smtClean="0"/>
              <a:t>‹#›</a:t>
            </a:fld>
            <a:endParaRPr lang="en-US"/>
          </a:p>
        </p:txBody>
      </p:sp>
    </p:spTree>
    <p:extLst>
      <p:ext uri="{BB962C8B-B14F-4D97-AF65-F5344CB8AC3E}">
        <p14:creationId xmlns:p14="http://schemas.microsoft.com/office/powerpoint/2010/main" val="1126128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64D774-4D9E-4199-A2DE-0A3CE2C4B3A7}" type="datetimeFigureOut">
              <a:rPr lang="en-US" smtClean="0"/>
              <a:t>2/4/2013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464231-9141-4A21-A963-AEB4F2BD1775}" type="slidenum">
              <a:rPr lang="en-US" smtClean="0"/>
              <a:t>‹#›</a:t>
            </a:fld>
            <a:endParaRPr lang="en-US"/>
          </a:p>
        </p:txBody>
      </p:sp>
    </p:spTree>
    <p:extLst>
      <p:ext uri="{BB962C8B-B14F-4D97-AF65-F5344CB8AC3E}">
        <p14:creationId xmlns:p14="http://schemas.microsoft.com/office/powerpoint/2010/main" val="2878251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64D774-4D9E-4199-A2DE-0A3CE2C4B3A7}" type="datetimeFigureOut">
              <a:rPr lang="en-US" smtClean="0"/>
              <a:t>2/4/2013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464231-9141-4A21-A963-AEB4F2BD1775}" type="slidenum">
              <a:rPr lang="en-US" smtClean="0"/>
              <a:t>‹#›</a:t>
            </a:fld>
            <a:endParaRPr lang="en-US"/>
          </a:p>
        </p:txBody>
      </p:sp>
    </p:spTree>
    <p:extLst>
      <p:ext uri="{BB962C8B-B14F-4D97-AF65-F5344CB8AC3E}">
        <p14:creationId xmlns:p14="http://schemas.microsoft.com/office/powerpoint/2010/main" val="94766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64D774-4D9E-4199-A2DE-0A3CE2C4B3A7}" type="datetimeFigureOut">
              <a:rPr lang="en-US" smtClean="0"/>
              <a:t>2/4/2013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464231-9141-4A21-A963-AEB4F2BD1775}" type="slidenum">
              <a:rPr lang="en-US" smtClean="0"/>
              <a:t>‹#›</a:t>
            </a:fld>
            <a:endParaRPr lang="en-US"/>
          </a:p>
        </p:txBody>
      </p:sp>
    </p:spTree>
    <p:extLst>
      <p:ext uri="{BB962C8B-B14F-4D97-AF65-F5344CB8AC3E}">
        <p14:creationId xmlns:p14="http://schemas.microsoft.com/office/powerpoint/2010/main" val="1250276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Microsoft_Word_97_-_2003_Document3.doc"/><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Microsoft_Word_97_-_2003_Document4.doc"/><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6.emf"/></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Microsoft_Word_97_-_2003_Document1.doc"/><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3" Type="http://schemas.openxmlformats.org/officeDocument/2006/relationships/oleObject" Target="../embeddings/Microsoft_Word_97_-_2003_Document2.doc"/><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3962400"/>
          </a:xfrm>
        </p:spPr>
        <p:txBody>
          <a:bodyPr/>
          <a:lstStyle/>
          <a:p>
            <a:r>
              <a:rPr lang="en-US" sz="5400" dirty="0" smtClean="0"/>
              <a:t>Status of Arkansas’ Abandoned Pesticide Program</a:t>
            </a:r>
            <a:r>
              <a:rPr lang="en-US" dirty="0" smtClean="0"/>
              <a:t>	</a:t>
            </a:r>
            <a:endParaRPr lang="en-US" dirty="0"/>
          </a:p>
        </p:txBody>
      </p:sp>
      <p:sp>
        <p:nvSpPr>
          <p:cNvPr id="3" name="Subtitle 2"/>
          <p:cNvSpPr>
            <a:spLocks noGrp="1"/>
          </p:cNvSpPr>
          <p:nvPr>
            <p:ph type="subTitle" idx="1"/>
          </p:nvPr>
        </p:nvSpPr>
        <p:spPr>
          <a:xfrm>
            <a:off x="914400" y="3886200"/>
            <a:ext cx="7086600" cy="2590800"/>
          </a:xfrm>
        </p:spPr>
        <p:txBody>
          <a:bodyPr>
            <a:normAutofit fontScale="92500" lnSpcReduction="10000"/>
          </a:bodyPr>
          <a:lstStyle/>
          <a:p>
            <a:r>
              <a:rPr lang="en-US" dirty="0" smtClean="0">
                <a:solidFill>
                  <a:schemeClr val="tx1"/>
                </a:solidFill>
              </a:rPr>
              <a:t>Jason Robertson</a:t>
            </a:r>
          </a:p>
          <a:p>
            <a:r>
              <a:rPr lang="en-US" dirty="0" smtClean="0">
                <a:solidFill>
                  <a:schemeClr val="tx1"/>
                </a:solidFill>
              </a:rPr>
              <a:t>Assistant Director Pesticide Division</a:t>
            </a:r>
          </a:p>
          <a:p>
            <a:r>
              <a:rPr lang="en-US" dirty="0" smtClean="0">
                <a:solidFill>
                  <a:schemeClr val="tx1"/>
                </a:solidFill>
              </a:rPr>
              <a:t>Arkansas State Plant Board</a:t>
            </a:r>
          </a:p>
          <a:p>
            <a:r>
              <a:rPr lang="en-US" dirty="0" smtClean="0">
                <a:solidFill>
                  <a:schemeClr val="tx1"/>
                </a:solidFill>
              </a:rPr>
              <a:t>TPSA Conference Mobile, AL. </a:t>
            </a:r>
          </a:p>
          <a:p>
            <a:r>
              <a:rPr lang="en-US" dirty="0" smtClean="0">
                <a:solidFill>
                  <a:schemeClr val="tx1"/>
                </a:solidFill>
              </a:rPr>
              <a:t>February 5-7, 2013</a:t>
            </a:r>
            <a:endParaRPr lang="en-US" dirty="0">
              <a:solidFill>
                <a:schemeClr val="tx1"/>
              </a:solidFill>
            </a:endParaRPr>
          </a:p>
        </p:txBody>
      </p:sp>
    </p:spTree>
    <p:extLst>
      <p:ext uri="{BB962C8B-B14F-4D97-AF65-F5344CB8AC3E}">
        <p14:creationId xmlns:p14="http://schemas.microsoft.com/office/powerpoint/2010/main" val="14611561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37193720"/>
              </p:ext>
            </p:extLst>
          </p:nvPr>
        </p:nvGraphicFramePr>
        <p:xfrm>
          <a:off x="0" y="0"/>
          <a:ext cx="9067800" cy="6858000"/>
        </p:xfrm>
        <a:graphic>
          <a:graphicData uri="http://schemas.openxmlformats.org/presentationml/2006/ole">
            <mc:AlternateContent xmlns:mc="http://schemas.openxmlformats.org/markup-compatibility/2006">
              <mc:Choice xmlns:v="urn:schemas-microsoft-com:vml" Requires="v">
                <p:oleObj spid="_x0000_s3084" name="Acrobat Document" r:id="rId3" imgW="5829300" imgH="7543800" progId="AcroExch.Document.7">
                  <p:embed/>
                </p:oleObj>
              </mc:Choice>
              <mc:Fallback>
                <p:oleObj name="Acrobat Document" r:id="rId3" imgW="5829300" imgH="7543800" progId="AcroExch.Document.7">
                  <p:embed/>
                  <p:pic>
                    <p:nvPicPr>
                      <p:cNvPr id="0" name=""/>
                      <p:cNvPicPr/>
                      <p:nvPr/>
                    </p:nvPicPr>
                    <p:blipFill>
                      <a:blip r:embed="rId4"/>
                      <a:stretch>
                        <a:fillRect/>
                      </a:stretch>
                    </p:blipFill>
                    <p:spPr>
                      <a:xfrm>
                        <a:off x="0" y="0"/>
                        <a:ext cx="9067800" cy="6858000"/>
                      </a:xfrm>
                      <a:prstGeom prst="rect">
                        <a:avLst/>
                      </a:prstGeom>
                    </p:spPr>
                  </p:pic>
                </p:oleObj>
              </mc:Fallback>
            </mc:AlternateContent>
          </a:graphicData>
        </a:graphic>
      </p:graphicFrame>
    </p:spTree>
    <p:extLst>
      <p:ext uri="{BB962C8B-B14F-4D97-AF65-F5344CB8AC3E}">
        <p14:creationId xmlns:p14="http://schemas.microsoft.com/office/powerpoint/2010/main" val="357922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4052919340"/>
              </p:ext>
            </p:extLst>
          </p:nvPr>
        </p:nvGraphicFramePr>
        <p:xfrm>
          <a:off x="-32552" y="0"/>
          <a:ext cx="9164360" cy="6858000"/>
        </p:xfrm>
        <a:graphic>
          <a:graphicData uri="http://schemas.openxmlformats.org/presentationml/2006/ole">
            <mc:AlternateContent xmlns:mc="http://schemas.openxmlformats.org/markup-compatibility/2006">
              <mc:Choice xmlns:v="urn:schemas-microsoft-com:vml" Requires="v">
                <p:oleObj spid="_x0000_s4108" name="Document" r:id="rId3" imgW="9316421" imgH="6648025" progId="Word.Document.8">
                  <p:embed/>
                </p:oleObj>
              </mc:Choice>
              <mc:Fallback>
                <p:oleObj name="Document" r:id="rId3" imgW="9316421" imgH="6648025" progId="Word.Document.8">
                  <p:embed/>
                  <p:pic>
                    <p:nvPicPr>
                      <p:cNvPr id="0" name=""/>
                      <p:cNvPicPr/>
                      <p:nvPr/>
                    </p:nvPicPr>
                    <p:blipFill>
                      <a:blip r:embed="rId4"/>
                      <a:stretch>
                        <a:fillRect/>
                      </a:stretch>
                    </p:blipFill>
                    <p:spPr>
                      <a:xfrm>
                        <a:off x="-32552" y="0"/>
                        <a:ext cx="9164360" cy="6858000"/>
                      </a:xfrm>
                      <a:prstGeom prst="rect">
                        <a:avLst/>
                      </a:prstGeom>
                    </p:spPr>
                  </p:pic>
                </p:oleObj>
              </mc:Fallback>
            </mc:AlternateContent>
          </a:graphicData>
        </a:graphic>
      </p:graphicFrame>
    </p:spTree>
    <p:extLst>
      <p:ext uri="{BB962C8B-B14F-4D97-AF65-F5344CB8AC3E}">
        <p14:creationId xmlns:p14="http://schemas.microsoft.com/office/powerpoint/2010/main" val="19330959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842110890"/>
              </p:ext>
            </p:extLst>
          </p:nvPr>
        </p:nvGraphicFramePr>
        <p:xfrm>
          <a:off x="0" y="-18288"/>
          <a:ext cx="9144000" cy="7645731"/>
        </p:xfrm>
        <a:graphic>
          <a:graphicData uri="http://schemas.openxmlformats.org/presentationml/2006/ole">
            <mc:AlternateContent xmlns:mc="http://schemas.openxmlformats.org/markup-compatibility/2006">
              <mc:Choice xmlns:v="urn:schemas-microsoft-com:vml" Requires="v">
                <p:oleObj spid="_x0000_s5130" name="Document" r:id="rId3" imgW="5937085" imgH="8273896" progId="Word.Document.8">
                  <p:embed/>
                </p:oleObj>
              </mc:Choice>
              <mc:Fallback>
                <p:oleObj name="Document" r:id="rId3" imgW="5937085" imgH="8273896" progId="Word.Document.8">
                  <p:embed/>
                  <p:pic>
                    <p:nvPicPr>
                      <p:cNvPr id="0" name=""/>
                      <p:cNvPicPr/>
                      <p:nvPr/>
                    </p:nvPicPr>
                    <p:blipFill>
                      <a:blip r:embed="rId4"/>
                      <a:stretch>
                        <a:fillRect/>
                      </a:stretch>
                    </p:blipFill>
                    <p:spPr>
                      <a:xfrm>
                        <a:off x="0" y="-18288"/>
                        <a:ext cx="9144000" cy="7645731"/>
                      </a:xfrm>
                      <a:prstGeom prst="rect">
                        <a:avLst/>
                      </a:prstGeom>
                    </p:spPr>
                  </p:pic>
                </p:oleObj>
              </mc:Fallback>
            </mc:AlternateContent>
          </a:graphicData>
        </a:graphic>
      </p:graphicFrame>
    </p:spTree>
    <p:extLst>
      <p:ext uri="{BB962C8B-B14F-4D97-AF65-F5344CB8AC3E}">
        <p14:creationId xmlns:p14="http://schemas.microsoft.com/office/powerpoint/2010/main" val="981914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818686838"/>
              </p:ext>
            </p:extLst>
          </p:nvPr>
        </p:nvGraphicFramePr>
        <p:xfrm>
          <a:off x="914400" y="0"/>
          <a:ext cx="6629400" cy="6858000"/>
        </p:xfrm>
        <a:graphic>
          <a:graphicData uri="http://schemas.openxmlformats.org/presentationml/2006/ole">
            <mc:AlternateContent xmlns:mc="http://schemas.openxmlformats.org/markup-compatibility/2006">
              <mc:Choice xmlns:v="urn:schemas-microsoft-com:vml" Requires="v">
                <p:oleObj spid="_x0000_s6154" name="Acrobat Document" r:id="rId3" imgW="5829300" imgH="7543800" progId="AcroExch.Document.7">
                  <p:embed/>
                </p:oleObj>
              </mc:Choice>
              <mc:Fallback>
                <p:oleObj name="Acrobat Document" r:id="rId3" imgW="5829300" imgH="7543800" progId="AcroExch.Document.7">
                  <p:embed/>
                  <p:pic>
                    <p:nvPicPr>
                      <p:cNvPr id="0" name=""/>
                      <p:cNvPicPr/>
                      <p:nvPr/>
                    </p:nvPicPr>
                    <p:blipFill>
                      <a:blip r:embed="rId4"/>
                      <a:stretch>
                        <a:fillRect/>
                      </a:stretch>
                    </p:blipFill>
                    <p:spPr>
                      <a:xfrm>
                        <a:off x="914400" y="0"/>
                        <a:ext cx="6629400" cy="6858000"/>
                      </a:xfrm>
                      <a:prstGeom prst="rect">
                        <a:avLst/>
                      </a:prstGeom>
                    </p:spPr>
                  </p:pic>
                </p:oleObj>
              </mc:Fallback>
            </mc:AlternateContent>
          </a:graphicData>
        </a:graphic>
      </p:graphicFrame>
    </p:spTree>
    <p:extLst>
      <p:ext uri="{BB962C8B-B14F-4D97-AF65-F5344CB8AC3E}">
        <p14:creationId xmlns:p14="http://schemas.microsoft.com/office/powerpoint/2010/main" val="19353616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703670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845307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67800" cy="6858000"/>
          </a:xfrm>
          <a:prstGeom prst="rect">
            <a:avLst/>
          </a:prstGeom>
        </p:spPr>
      </p:pic>
    </p:spTree>
    <p:extLst>
      <p:ext uri="{BB962C8B-B14F-4D97-AF65-F5344CB8AC3E}">
        <p14:creationId xmlns:p14="http://schemas.microsoft.com/office/powerpoint/2010/main" val="21907189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688666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066589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894943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Overview</a:t>
            </a:r>
            <a:endParaRPr lang="en-US" dirty="0"/>
          </a:p>
        </p:txBody>
      </p:sp>
      <p:sp>
        <p:nvSpPr>
          <p:cNvPr id="3" name="Content Placeholder 2"/>
          <p:cNvSpPr>
            <a:spLocks noGrp="1"/>
          </p:cNvSpPr>
          <p:nvPr>
            <p:ph idx="1"/>
          </p:nvPr>
        </p:nvSpPr>
        <p:spPr/>
        <p:txBody>
          <a:bodyPr>
            <a:normAutofit lnSpcReduction="10000"/>
          </a:bodyPr>
          <a:lstStyle/>
          <a:p>
            <a:r>
              <a:rPr lang="en-US" dirty="0" smtClean="0"/>
              <a:t>We began collecting funding in 2001 after passage of Arkansas Act 1130 of 2001. </a:t>
            </a:r>
          </a:p>
          <a:p>
            <a:r>
              <a:rPr lang="en-US" dirty="0" smtClean="0"/>
              <a:t>Collections started in 2005 to allow funding to build up.</a:t>
            </a:r>
          </a:p>
          <a:p>
            <a:r>
              <a:rPr lang="en-US" dirty="0" smtClean="0"/>
              <a:t>Act 1130 also established an advisory board consisting of representatives from ASPB, Cooperative Extension, Arkansas Department of Environmental Quality, NRCS, and Farm Bureau.</a:t>
            </a:r>
            <a:endParaRPr lang="en-US" dirty="0"/>
          </a:p>
          <a:p>
            <a:endParaRPr lang="en-US" dirty="0"/>
          </a:p>
        </p:txBody>
      </p:sp>
    </p:spTree>
    <p:extLst>
      <p:ext uri="{BB962C8B-B14F-4D97-AF65-F5344CB8AC3E}">
        <p14:creationId xmlns:p14="http://schemas.microsoft.com/office/powerpoint/2010/main" val="15295415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374285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497397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203371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354025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770892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019735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3" y="9"/>
            <a:ext cx="9131770" cy="6934810"/>
          </a:xfrm>
          <a:prstGeom prst="rect">
            <a:avLst/>
          </a:prstGeom>
        </p:spPr>
      </p:pic>
    </p:spTree>
    <p:extLst>
      <p:ext uri="{BB962C8B-B14F-4D97-AF65-F5344CB8AC3E}">
        <p14:creationId xmlns:p14="http://schemas.microsoft.com/office/powerpoint/2010/main" val="11381698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26633" y="0"/>
            <a:ext cx="4850167"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0"/>
            <a:ext cx="4267200" cy="6858000"/>
          </a:xfrm>
          <a:prstGeom prst="rect">
            <a:avLst/>
          </a:prstGeom>
        </p:spPr>
      </p:pic>
    </p:spTree>
    <p:extLst>
      <p:ext uri="{BB962C8B-B14F-4D97-AF65-F5344CB8AC3E}">
        <p14:creationId xmlns:p14="http://schemas.microsoft.com/office/powerpoint/2010/main" val="26500055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30521069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521268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Overview</a:t>
            </a:r>
            <a:endParaRPr lang="en-US" dirty="0"/>
          </a:p>
        </p:txBody>
      </p:sp>
      <p:sp>
        <p:nvSpPr>
          <p:cNvPr id="3" name="Content Placeholder 2"/>
          <p:cNvSpPr>
            <a:spLocks noGrp="1"/>
          </p:cNvSpPr>
          <p:nvPr>
            <p:ph idx="1"/>
          </p:nvPr>
        </p:nvSpPr>
        <p:spPr/>
        <p:txBody>
          <a:bodyPr/>
          <a:lstStyle/>
          <a:p>
            <a:r>
              <a:rPr lang="en-US" dirty="0" smtClean="0"/>
              <a:t>Funding is provided through an extra registration fee ($50/product) added to all </a:t>
            </a:r>
            <a:r>
              <a:rPr lang="en-US" u="sng" dirty="0"/>
              <a:t>a</a:t>
            </a:r>
            <a:r>
              <a:rPr lang="en-US" u="sng" dirty="0" smtClean="0"/>
              <a:t>gricultural </a:t>
            </a:r>
            <a:r>
              <a:rPr lang="en-US" u="sng" dirty="0"/>
              <a:t>p</a:t>
            </a:r>
            <a:r>
              <a:rPr lang="en-US" u="sng" dirty="0" smtClean="0"/>
              <a:t>esticides</a:t>
            </a:r>
            <a:r>
              <a:rPr lang="en-US" dirty="0" smtClean="0"/>
              <a:t> registered in Arkansas.</a:t>
            </a:r>
          </a:p>
          <a:p>
            <a:r>
              <a:rPr lang="en-US" dirty="0" smtClean="0"/>
              <a:t>The program is intended for collection of agricultural </a:t>
            </a:r>
            <a:r>
              <a:rPr lang="en-US" dirty="0"/>
              <a:t>p</a:t>
            </a:r>
            <a:r>
              <a:rPr lang="en-US" dirty="0" smtClean="0"/>
              <a:t>esticides only.</a:t>
            </a:r>
          </a:p>
          <a:p>
            <a:r>
              <a:rPr lang="en-US" dirty="0" smtClean="0"/>
              <a:t>Collection Events are held twice per year (Usually in March and October).</a:t>
            </a:r>
          </a:p>
          <a:p>
            <a:endParaRPr lang="en-US" dirty="0"/>
          </a:p>
        </p:txBody>
      </p:sp>
    </p:spTree>
    <p:extLst>
      <p:ext uri="{BB962C8B-B14F-4D97-AF65-F5344CB8AC3E}">
        <p14:creationId xmlns:p14="http://schemas.microsoft.com/office/powerpoint/2010/main" val="26277230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14321567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31880009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Updates </a:t>
            </a:r>
            <a:endParaRPr lang="en-US" dirty="0"/>
          </a:p>
        </p:txBody>
      </p:sp>
      <p:sp>
        <p:nvSpPr>
          <p:cNvPr id="3" name="Content Placeholder 2"/>
          <p:cNvSpPr>
            <a:spLocks noGrp="1"/>
          </p:cNvSpPr>
          <p:nvPr>
            <p:ph idx="1"/>
          </p:nvPr>
        </p:nvSpPr>
        <p:spPr/>
        <p:txBody>
          <a:bodyPr>
            <a:normAutofit/>
          </a:bodyPr>
          <a:lstStyle/>
          <a:p>
            <a:r>
              <a:rPr lang="en-US" dirty="0" smtClean="0"/>
              <a:t>In the fall of 2012 we completed the first round of collection events for all 75 counties in Arkansas.</a:t>
            </a:r>
          </a:p>
          <a:p>
            <a:r>
              <a:rPr lang="en-US" dirty="0" smtClean="0"/>
              <a:t>Since 2005 we have disposed of over 790,000 lbs. of unwanted pesticides.</a:t>
            </a:r>
          </a:p>
          <a:p>
            <a:r>
              <a:rPr lang="en-US" dirty="0" smtClean="0"/>
              <a:t>We started meetings for April collections last week. We will conduct 7 collection events this spring. </a:t>
            </a:r>
          </a:p>
          <a:p>
            <a:pPr marL="0" indent="0">
              <a:buNone/>
            </a:pPr>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18204352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or Comments</a:t>
            </a:r>
            <a:endParaRPr lang="en-US" dirty="0"/>
          </a:p>
        </p:txBody>
      </p:sp>
      <p:sp>
        <p:nvSpPr>
          <p:cNvPr id="3" name="Content Placeholder 2"/>
          <p:cNvSpPr>
            <a:spLocks noGrp="1"/>
          </p:cNvSpPr>
          <p:nvPr>
            <p:ph idx="1"/>
          </p:nvPr>
        </p:nvSpPr>
        <p:spPr>
          <a:xfrm>
            <a:off x="0" y="1447800"/>
            <a:ext cx="9144000" cy="5410200"/>
          </a:xfrm>
        </p:spPr>
        <p:txBody>
          <a:bodyPr/>
          <a:lstStyle/>
          <a:p>
            <a:r>
              <a:rPr lang="en-US" dirty="0" smtClean="0"/>
              <a:t>Contact Information: </a:t>
            </a:r>
          </a:p>
          <a:p>
            <a:pPr marL="0" indent="0">
              <a:buNone/>
            </a:pPr>
            <a:r>
              <a:rPr lang="en-US" dirty="0" smtClean="0"/>
              <a:t>		</a:t>
            </a:r>
          </a:p>
          <a:p>
            <a:pPr marL="0" indent="0">
              <a:buNone/>
            </a:pPr>
            <a:r>
              <a:rPr lang="en-US" dirty="0"/>
              <a:t>	</a:t>
            </a:r>
            <a:r>
              <a:rPr lang="en-US" dirty="0" smtClean="0"/>
              <a:t>	Jason Robertson	</a:t>
            </a:r>
          </a:p>
          <a:p>
            <a:pPr marL="0" indent="0">
              <a:buNone/>
            </a:pPr>
            <a:r>
              <a:rPr lang="en-US" dirty="0"/>
              <a:t>	</a:t>
            </a:r>
            <a:r>
              <a:rPr lang="en-US" dirty="0" smtClean="0"/>
              <a:t>	Assistant Director Pesticide Division</a:t>
            </a:r>
          </a:p>
          <a:p>
            <a:pPr marL="0" indent="0">
              <a:buNone/>
            </a:pPr>
            <a:r>
              <a:rPr lang="en-US" dirty="0"/>
              <a:t>	</a:t>
            </a:r>
            <a:r>
              <a:rPr lang="en-US" dirty="0" smtClean="0"/>
              <a:t>	Arkansas State Plant Board</a:t>
            </a:r>
            <a:endParaRPr lang="en-US" dirty="0"/>
          </a:p>
          <a:p>
            <a:pPr marL="0" indent="0">
              <a:buNone/>
            </a:pPr>
            <a:r>
              <a:rPr lang="en-US" dirty="0" smtClean="0"/>
              <a:t>		501-225-1598</a:t>
            </a:r>
          </a:p>
          <a:p>
            <a:pPr marL="0" indent="0">
              <a:buNone/>
            </a:pPr>
            <a:r>
              <a:rPr lang="en-US" dirty="0"/>
              <a:t>	</a:t>
            </a:r>
            <a:r>
              <a:rPr lang="en-US" dirty="0" smtClean="0"/>
              <a:t>	jason.robertson@aspb.ar.gov</a:t>
            </a:r>
          </a:p>
        </p:txBody>
      </p:sp>
    </p:spTree>
    <p:extLst>
      <p:ext uri="{BB962C8B-B14F-4D97-AF65-F5344CB8AC3E}">
        <p14:creationId xmlns:p14="http://schemas.microsoft.com/office/powerpoint/2010/main" val="33809199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Overview</a:t>
            </a:r>
            <a:endParaRPr lang="en-US" dirty="0"/>
          </a:p>
        </p:txBody>
      </p:sp>
      <p:sp>
        <p:nvSpPr>
          <p:cNvPr id="3" name="Content Placeholder 2"/>
          <p:cNvSpPr>
            <a:spLocks noGrp="1"/>
          </p:cNvSpPr>
          <p:nvPr>
            <p:ph idx="1"/>
          </p:nvPr>
        </p:nvSpPr>
        <p:spPr/>
        <p:txBody>
          <a:bodyPr/>
          <a:lstStyle/>
          <a:p>
            <a:r>
              <a:rPr lang="en-US" dirty="0" smtClean="0"/>
              <a:t>The process allows the producers to remain anonymous.</a:t>
            </a:r>
          </a:p>
          <a:p>
            <a:r>
              <a:rPr lang="en-US" dirty="0" smtClean="0"/>
              <a:t>Farm Bureau’s participation is very important in helping the producers stay anonymous. </a:t>
            </a:r>
          </a:p>
          <a:p>
            <a:r>
              <a:rPr lang="en-US" dirty="0" smtClean="0"/>
              <a:t>Disposal is free for those who wish to participate.</a:t>
            </a:r>
          </a:p>
          <a:p>
            <a:endParaRPr lang="en-US" dirty="0"/>
          </a:p>
        </p:txBody>
      </p:sp>
    </p:spTree>
    <p:extLst>
      <p:ext uri="{BB962C8B-B14F-4D97-AF65-F5344CB8AC3E}">
        <p14:creationId xmlns:p14="http://schemas.microsoft.com/office/powerpoint/2010/main" val="29819127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 y="-228600"/>
            <a:ext cx="9067800" cy="1524000"/>
          </a:xfrm>
        </p:spPr>
        <p:txBody>
          <a:bodyPr/>
          <a:lstStyle/>
          <a:p>
            <a:r>
              <a:rPr lang="en-US" dirty="0" smtClean="0"/>
              <a:t>Program Details</a:t>
            </a:r>
            <a:endParaRPr lang="en-US" dirty="0"/>
          </a:p>
        </p:txBody>
      </p:sp>
      <p:sp>
        <p:nvSpPr>
          <p:cNvPr id="3" name="Content Placeholder 2"/>
          <p:cNvSpPr>
            <a:spLocks noGrp="1"/>
          </p:cNvSpPr>
          <p:nvPr>
            <p:ph idx="1"/>
          </p:nvPr>
        </p:nvSpPr>
        <p:spPr>
          <a:xfrm>
            <a:off x="0" y="1066800"/>
            <a:ext cx="9144000" cy="5791200"/>
          </a:xfrm>
        </p:spPr>
        <p:txBody>
          <a:bodyPr/>
          <a:lstStyle/>
          <a:p>
            <a:r>
              <a:rPr lang="en-US" dirty="0" smtClean="0"/>
              <a:t>We meet with representatives from each county in Arkansas. This includes the County Judge, Cooperative Extension and Farm Bureau. Other interested parties are encouraged to attend these meetings as well. This may include OEM, Fire Departments, Environmental Coordinators, and city planners.</a:t>
            </a:r>
          </a:p>
          <a:p>
            <a:r>
              <a:rPr lang="en-US" dirty="0" smtClean="0"/>
              <a:t>The county representatives select a location and date that works best for their community.</a:t>
            </a:r>
            <a:endParaRPr lang="en-US" dirty="0"/>
          </a:p>
        </p:txBody>
      </p:sp>
    </p:spTree>
    <p:extLst>
      <p:ext uri="{BB962C8B-B14F-4D97-AF65-F5344CB8AC3E}">
        <p14:creationId xmlns:p14="http://schemas.microsoft.com/office/powerpoint/2010/main" val="36919285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lstStyle/>
          <a:p>
            <a:r>
              <a:rPr lang="en-US" dirty="0" smtClean="0"/>
              <a:t>Program Details</a:t>
            </a:r>
            <a:endParaRPr lang="en-US" dirty="0"/>
          </a:p>
        </p:txBody>
      </p:sp>
      <p:sp>
        <p:nvSpPr>
          <p:cNvPr id="3" name="Content Placeholder 2"/>
          <p:cNvSpPr>
            <a:spLocks noGrp="1"/>
          </p:cNvSpPr>
          <p:nvPr>
            <p:ph idx="1"/>
          </p:nvPr>
        </p:nvSpPr>
        <p:spPr>
          <a:xfrm>
            <a:off x="0" y="1143000"/>
            <a:ext cx="9144000" cy="5715000"/>
          </a:xfrm>
        </p:spPr>
        <p:txBody>
          <a:bodyPr/>
          <a:lstStyle/>
          <a:p>
            <a:r>
              <a:rPr lang="en-US" dirty="0" smtClean="0"/>
              <a:t>County officials are provided a press release, radio spot, safety tips, inventory forms, large posters, a mail out flyer and letter to the farmers. These items are essential for promotion of the program.</a:t>
            </a:r>
          </a:p>
          <a:p>
            <a:r>
              <a:rPr lang="en-US" dirty="0" smtClean="0"/>
              <a:t>We ask local Cooperative Extension agents and Farm Bureau agents to promote the program in their county. The regulated community usually has a better working relationship with these entities than they do with ASPB.</a:t>
            </a:r>
            <a:endParaRPr lang="en-US" dirty="0"/>
          </a:p>
        </p:txBody>
      </p:sp>
    </p:spTree>
    <p:extLst>
      <p:ext uri="{BB962C8B-B14F-4D97-AF65-F5344CB8AC3E}">
        <p14:creationId xmlns:p14="http://schemas.microsoft.com/office/powerpoint/2010/main" val="23230178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a:lstStyle/>
          <a:p>
            <a:r>
              <a:rPr lang="en-US" dirty="0"/>
              <a:t>Program Details</a:t>
            </a:r>
          </a:p>
        </p:txBody>
      </p:sp>
      <p:sp>
        <p:nvSpPr>
          <p:cNvPr id="3" name="Content Placeholder 2"/>
          <p:cNvSpPr>
            <a:spLocks noGrp="1"/>
          </p:cNvSpPr>
          <p:nvPr>
            <p:ph idx="1"/>
          </p:nvPr>
        </p:nvSpPr>
        <p:spPr>
          <a:xfrm>
            <a:off x="0" y="990600"/>
            <a:ext cx="9144000" cy="5867400"/>
          </a:xfrm>
        </p:spPr>
        <p:txBody>
          <a:bodyPr/>
          <a:lstStyle/>
          <a:p>
            <a:r>
              <a:rPr lang="en-US" dirty="0" smtClean="0"/>
              <a:t>A second meeting is conducted in each county to introduce the hazardous waste contractor and to view inventory forms. This helps in planning for large collections and on-site pick ups when needed.</a:t>
            </a:r>
          </a:p>
          <a:p>
            <a:r>
              <a:rPr lang="en-US" dirty="0" smtClean="0"/>
              <a:t>Our current hazardous waste contractor is PSC.</a:t>
            </a:r>
          </a:p>
          <a:p>
            <a:r>
              <a:rPr lang="en-US" dirty="0" smtClean="0"/>
              <a:t>Contracts can be very difficult to get through state government because of the “unknowns”. Our last renewal took almost 18 months from start to finish!</a:t>
            </a:r>
            <a:endParaRPr lang="en-US" dirty="0"/>
          </a:p>
        </p:txBody>
      </p:sp>
    </p:spTree>
    <p:extLst>
      <p:ext uri="{BB962C8B-B14F-4D97-AF65-F5344CB8AC3E}">
        <p14:creationId xmlns:p14="http://schemas.microsoft.com/office/powerpoint/2010/main" val="3452949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794925957"/>
              </p:ext>
            </p:extLst>
          </p:nvPr>
        </p:nvGraphicFramePr>
        <p:xfrm>
          <a:off x="762000" y="0"/>
          <a:ext cx="7239000" cy="7772400"/>
        </p:xfrm>
        <a:graphic>
          <a:graphicData uri="http://schemas.openxmlformats.org/presentationml/2006/ole">
            <mc:AlternateContent xmlns:mc="http://schemas.openxmlformats.org/markup-compatibility/2006">
              <mc:Choice xmlns:v="urn:schemas-microsoft-com:vml" Requires="v">
                <p:oleObj spid="_x0000_s1036" name="Document" r:id="rId3" imgW="5480386" imgH="7660201" progId="Word.Document.8">
                  <p:embed/>
                </p:oleObj>
              </mc:Choice>
              <mc:Fallback>
                <p:oleObj name="Document" r:id="rId3" imgW="5480386" imgH="7660201" progId="Word.Document.8">
                  <p:embed/>
                  <p:pic>
                    <p:nvPicPr>
                      <p:cNvPr id="0" name=""/>
                      <p:cNvPicPr/>
                      <p:nvPr/>
                    </p:nvPicPr>
                    <p:blipFill>
                      <a:blip r:embed="rId4"/>
                      <a:stretch>
                        <a:fillRect/>
                      </a:stretch>
                    </p:blipFill>
                    <p:spPr>
                      <a:xfrm>
                        <a:off x="762000" y="0"/>
                        <a:ext cx="7239000" cy="7772400"/>
                      </a:xfrm>
                      <a:prstGeom prst="rect">
                        <a:avLst/>
                      </a:prstGeom>
                    </p:spPr>
                  </p:pic>
                </p:oleObj>
              </mc:Fallback>
            </mc:AlternateContent>
          </a:graphicData>
        </a:graphic>
      </p:graphicFrame>
    </p:spTree>
    <p:extLst>
      <p:ext uri="{BB962C8B-B14F-4D97-AF65-F5344CB8AC3E}">
        <p14:creationId xmlns:p14="http://schemas.microsoft.com/office/powerpoint/2010/main" val="34559896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803180928"/>
              </p:ext>
            </p:extLst>
          </p:nvPr>
        </p:nvGraphicFramePr>
        <p:xfrm>
          <a:off x="76200" y="457200"/>
          <a:ext cx="8991600" cy="6235408"/>
        </p:xfrm>
        <a:graphic>
          <a:graphicData uri="http://schemas.openxmlformats.org/presentationml/2006/ole">
            <mc:AlternateContent xmlns:mc="http://schemas.openxmlformats.org/markup-compatibility/2006">
              <mc:Choice xmlns:v="urn:schemas-microsoft-com:vml" Requires="v">
                <p:oleObj spid="_x0000_s2060" name="Document" r:id="rId3" imgW="5480386" imgH="4677850" progId="Word.Document.8">
                  <p:embed/>
                </p:oleObj>
              </mc:Choice>
              <mc:Fallback>
                <p:oleObj name="Document" r:id="rId3" imgW="5480386" imgH="4677850" progId="Word.Document.8">
                  <p:embed/>
                  <p:pic>
                    <p:nvPicPr>
                      <p:cNvPr id="0" name=""/>
                      <p:cNvPicPr/>
                      <p:nvPr/>
                    </p:nvPicPr>
                    <p:blipFill>
                      <a:blip r:embed="rId4"/>
                      <a:stretch>
                        <a:fillRect/>
                      </a:stretch>
                    </p:blipFill>
                    <p:spPr>
                      <a:xfrm>
                        <a:off x="76200" y="457200"/>
                        <a:ext cx="8991600" cy="6235408"/>
                      </a:xfrm>
                      <a:prstGeom prst="rect">
                        <a:avLst/>
                      </a:prstGeom>
                    </p:spPr>
                  </p:pic>
                </p:oleObj>
              </mc:Fallback>
            </mc:AlternateContent>
          </a:graphicData>
        </a:graphic>
      </p:graphicFrame>
    </p:spTree>
    <p:extLst>
      <p:ext uri="{BB962C8B-B14F-4D97-AF65-F5344CB8AC3E}">
        <p14:creationId xmlns:p14="http://schemas.microsoft.com/office/powerpoint/2010/main" val="29853174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TC101859861[[fn=Tradeshow]]</Template>
  <TotalTime>172</TotalTime>
  <Words>440</Words>
  <Application>Microsoft Office PowerPoint</Application>
  <PresentationFormat>On-screen Show (4:3)</PresentationFormat>
  <Paragraphs>42</Paragraphs>
  <Slides>33</Slides>
  <Notes>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33</vt:i4>
      </vt:variant>
    </vt:vector>
  </HeadingPairs>
  <TitlesOfParts>
    <vt:vector size="36" baseType="lpstr">
      <vt:lpstr>Office Theme</vt:lpstr>
      <vt:lpstr>Document</vt:lpstr>
      <vt:lpstr>Acrobat Document</vt:lpstr>
      <vt:lpstr>Status of Arkansas’ Abandoned Pesticide Program </vt:lpstr>
      <vt:lpstr>Program Overview</vt:lpstr>
      <vt:lpstr>Program Overview</vt:lpstr>
      <vt:lpstr>Program Overview</vt:lpstr>
      <vt:lpstr>Program Details</vt:lpstr>
      <vt:lpstr>Program Details</vt:lpstr>
      <vt:lpstr>Program Details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Program Updates </vt:lpstr>
      <vt:lpstr>Questions or Comments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Status of Arkansas’ Abandoned Pesticide Program </dc:title>
  <dc:creator>robertsonj</dc:creator>
  <cp:lastModifiedBy>robertsonj</cp:lastModifiedBy>
  <cp:revision>14</cp:revision>
  <dcterms:created xsi:type="dcterms:W3CDTF">2013-02-04T14:19:03Z</dcterms:created>
  <dcterms:modified xsi:type="dcterms:W3CDTF">2013-02-04T19:31:47Z</dcterms:modified>
</cp:coreProperties>
</file>